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63" r:id="rId4"/>
    <p:sldId id="258" r:id="rId5"/>
    <p:sldId id="264" r:id="rId6"/>
    <p:sldId id="265" r:id="rId7"/>
    <p:sldId id="266" r:id="rId8"/>
    <p:sldId id="267" r:id="rId9"/>
    <p:sldId id="259" r:id="rId10"/>
    <p:sldId id="260" r:id="rId11"/>
    <p:sldId id="261" r:id="rId12"/>
    <p:sldId id="262" r:id="rId13"/>
    <p:sldId id="268" r:id="rId14"/>
    <p:sldId id="269" r:id="rId15"/>
    <p:sldId id="270" r:id="rId16"/>
    <p:sldId id="271" r:id="rId17"/>
    <p:sldId id="272" r:id="rId18"/>
    <p:sldId id="273" r:id="rId19"/>
    <p:sldId id="279" r:id="rId20"/>
    <p:sldId id="274" r:id="rId21"/>
    <p:sldId id="275" r:id="rId22"/>
    <p:sldId id="278" r:id="rId23"/>
    <p:sldId id="276" r:id="rId24"/>
    <p:sldId id="280" r:id="rId25"/>
    <p:sldId id="281" r:id="rId26"/>
    <p:sldId id="282"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12" y="918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55F709A-BA54-4BD4-9FD0-49A42BB6643B}" type="datetimeFigureOut">
              <a:rPr lang="ar-IQ" smtClean="0"/>
              <a:pPr/>
              <a:t>29/01/1441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13974B3-526C-4D2B-B8DB-7BBF50A846AD}" type="slidenum">
              <a:rPr lang="ar-IQ" smtClean="0"/>
              <a:pPr/>
              <a:t>‹#›</a:t>
            </a:fld>
            <a:endParaRPr lang="ar-IQ"/>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13974B3-526C-4D2B-B8DB-7BBF50A846AD}" type="slidenum">
              <a:rPr lang="ar-IQ" smtClean="0"/>
              <a:pPr/>
              <a:t>‹#›</a:t>
            </a:fld>
            <a:endParaRPr lang="ar-IQ"/>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13974B3-526C-4D2B-B8DB-7BBF50A846AD}" type="slidenum">
              <a:rPr lang="ar-IQ" smtClean="0"/>
              <a:pPr/>
              <a:t>‹#›</a:t>
            </a:fld>
            <a:endParaRPr lang="ar-IQ"/>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13974B3-526C-4D2B-B8DB-7BBF50A846AD}" type="slidenum">
              <a:rPr lang="ar-IQ" smtClean="0"/>
              <a:pPr/>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13974B3-526C-4D2B-B8DB-7BBF50A846AD}" type="slidenum">
              <a:rPr lang="ar-IQ" smtClean="0"/>
              <a:pPr/>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13974B3-526C-4D2B-B8DB-7BBF50A846AD}" type="slidenum">
              <a:rPr lang="ar-IQ" smtClean="0"/>
              <a:pPr/>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213974B3-526C-4D2B-B8DB-7BBF50A846AD}"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213974B3-526C-4D2B-B8DB-7BBF50A846AD}" type="slidenum">
              <a:rPr lang="ar-IQ" smtClean="0"/>
              <a:pPr/>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55F709A-BA54-4BD4-9FD0-49A42BB6643B}" type="datetimeFigureOut">
              <a:rPr lang="ar-IQ" smtClean="0"/>
              <a:pPr/>
              <a:t>29/01/1441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213974B3-526C-4D2B-B8DB-7BBF50A846AD}" type="slidenum">
              <a:rPr lang="ar-IQ" smtClean="0"/>
              <a:pPr/>
              <a:t>‹#›</a:t>
            </a:fld>
            <a:endParaRPr lang="ar-IQ"/>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55F709A-BA54-4BD4-9FD0-49A42BB6643B}" type="datetimeFigureOut">
              <a:rPr lang="ar-IQ" smtClean="0"/>
              <a:pPr/>
              <a:t>29/01/1441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13974B3-526C-4D2B-B8DB-7BBF50A846AD}"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55F709A-BA54-4BD4-9FD0-49A42BB6643B}" type="datetimeFigureOut">
              <a:rPr lang="ar-IQ" smtClean="0"/>
              <a:pPr/>
              <a:t>29/01/1441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13974B3-526C-4D2B-B8DB-7BBF50A846AD}" type="slidenum">
              <a:rPr lang="ar-IQ" smtClean="0"/>
              <a:pPr/>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5F709A-BA54-4BD4-9FD0-49A42BB6643B}" type="datetimeFigureOut">
              <a:rPr lang="ar-IQ" smtClean="0"/>
              <a:pPr/>
              <a:t>29/01/1441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3974B3-526C-4D2B-B8DB-7BBF50A846A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dissolv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1357298"/>
            <a:ext cx="7772400" cy="1829761"/>
          </a:xfrm>
        </p:spPr>
        <p:txBody>
          <a:bodyPr>
            <a:normAutofit/>
          </a:bodyPr>
          <a:lstStyle/>
          <a:p>
            <a:pPr algn="l" rtl="0"/>
            <a:r>
              <a:rPr lang="en-US" sz="2800" dirty="0" smtClean="0">
                <a:effectLst>
                  <a:outerShdw blurRad="38100" dist="38100" dir="2700000" algn="tl">
                    <a:srgbClr val="000000">
                      <a:alpha val="43137"/>
                    </a:srgbClr>
                  </a:outerShdw>
                </a:effectLst>
              </a:rPr>
              <a:t>Introduction to </a:t>
            </a:r>
            <a:br>
              <a:rPr lang="en-US" sz="2800" dirty="0" smtClean="0">
                <a:effectLst>
                  <a:outerShdw blurRad="38100" dist="38100" dir="2700000" algn="tl">
                    <a:srgbClr val="000000">
                      <a:alpha val="43137"/>
                    </a:srgbClr>
                  </a:outerShdw>
                </a:effectLst>
              </a:rPr>
            </a:br>
            <a:r>
              <a:rPr lang="en-US" sz="5400" dirty="0" smtClean="0">
                <a:effectLst>
                  <a:outerShdw blurRad="38100" dist="38100" dir="2700000" algn="tl">
                    <a:srgbClr val="000000">
                      <a:alpha val="43137"/>
                    </a:srgbClr>
                  </a:outerShdw>
                </a:effectLst>
              </a:rPr>
              <a:t>Immunology</a:t>
            </a:r>
            <a:endParaRPr lang="ar-IQ" sz="5400" b="1"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685800" y="3729494"/>
            <a:ext cx="7772400" cy="1199704"/>
          </a:xfrm>
        </p:spPr>
        <p:txBody>
          <a:bodyPr>
            <a:normAutofit fontScale="85000" lnSpcReduction="20000"/>
          </a:bodyPr>
          <a:lstStyle/>
          <a:p>
            <a:pPr algn="l" rtl="0"/>
            <a:r>
              <a:rPr lang="en-US" dirty="0" smtClean="0"/>
              <a:t>Assist. Professor </a:t>
            </a:r>
          </a:p>
          <a:p>
            <a:pPr algn="l" rtl="0"/>
            <a:r>
              <a:rPr lang="en-US" sz="3300" b="1" dirty="0" smtClean="0"/>
              <a:t>Dr. Sinan Bahjat</a:t>
            </a:r>
          </a:p>
          <a:p>
            <a:pPr algn="l" rtl="0"/>
            <a:r>
              <a:rPr lang="en-US" dirty="0" smtClean="0"/>
              <a:t>M.B.Ch.B., M.Sc., F.I.B.M.S.</a:t>
            </a:r>
            <a:endParaRPr lang="ar-IQ"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2286016"/>
          </a:xfrm>
        </p:spPr>
        <p:txBody>
          <a:bodyPr/>
          <a:lstStyle/>
          <a:p>
            <a:pPr algn="just" rtl="0">
              <a:buNone/>
            </a:pPr>
            <a:r>
              <a:rPr lang="en-US" dirty="0" smtClean="0"/>
              <a:t>		The </a:t>
            </a:r>
            <a:r>
              <a:rPr lang="en-US" dirty="0"/>
              <a:t>ability of the innate arm to </a:t>
            </a:r>
            <a:r>
              <a:rPr lang="en-US" dirty="0" smtClean="0"/>
              <a:t>kill microorganisms </a:t>
            </a:r>
            <a:r>
              <a:rPr lang="en-US" dirty="0"/>
              <a:t>is not specific. For example, a </a:t>
            </a:r>
            <a:r>
              <a:rPr lang="en-US" dirty="0" smtClean="0"/>
              <a:t>neutrophil can </a:t>
            </a:r>
            <a:r>
              <a:rPr lang="en-US" dirty="0"/>
              <a:t>ingest and destroy many different kinds of bacteria</a:t>
            </a:r>
            <a:r>
              <a:rPr lang="en-US" dirty="0" smtClean="0"/>
              <a:t>. </a:t>
            </a:r>
            <a:endParaRPr lang="ar-IQ" dirty="0"/>
          </a:p>
        </p:txBody>
      </p:sp>
      <p:pic>
        <p:nvPicPr>
          <p:cNvPr id="4" name="Picture 2"/>
          <p:cNvPicPr>
            <a:picLocks noChangeAspect="1" noChangeArrowheads="1"/>
          </p:cNvPicPr>
          <p:nvPr/>
        </p:nvPicPr>
        <p:blipFill>
          <a:blip r:embed="rId2"/>
          <a:srcRect/>
          <a:stretch>
            <a:fillRect/>
          </a:stretch>
        </p:blipFill>
        <p:spPr bwMode="auto">
          <a:xfrm>
            <a:off x="328613" y="3857628"/>
            <a:ext cx="8486775" cy="1885955"/>
          </a:xfrm>
          <a:prstGeom prst="rect">
            <a:avLst/>
          </a:prstGeom>
          <a:noFill/>
          <a:ln w="9525">
            <a:noFill/>
            <a:miter lim="800000"/>
            <a:headEnd/>
            <a:tailEnd/>
          </a:ln>
          <a:effectLst/>
        </p:spPr>
      </p:pic>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4"/>
            <a:ext cx="8229600" cy="2643206"/>
          </a:xfrm>
        </p:spPr>
        <p:txBody>
          <a:bodyPr/>
          <a:lstStyle/>
          <a:p>
            <a:pPr algn="just" rtl="0">
              <a:buNone/>
            </a:pPr>
            <a:r>
              <a:rPr lang="en-US" dirty="0" smtClean="0"/>
              <a:t>		Highly </a:t>
            </a:r>
            <a:r>
              <a:rPr lang="en-US" dirty="0"/>
              <a:t>specific protection is provided by the </a:t>
            </a:r>
            <a:r>
              <a:rPr lang="en-US" b="1" dirty="0" smtClean="0"/>
              <a:t>adaptive (acquired</a:t>
            </a:r>
            <a:r>
              <a:rPr lang="en-US" b="1" dirty="0"/>
              <a:t>) arm of the immune system (third line </a:t>
            </a:r>
            <a:r>
              <a:rPr lang="en-US" b="1" dirty="0" smtClean="0"/>
              <a:t>of defense</a:t>
            </a:r>
            <a:r>
              <a:rPr lang="en-US" b="1" dirty="0"/>
              <a:t>)</a:t>
            </a:r>
            <a:r>
              <a:rPr lang="en-US" dirty="0"/>
              <a:t>, but it takes several days for this arm to </a:t>
            </a:r>
            <a:r>
              <a:rPr lang="en-US" dirty="0" smtClean="0"/>
              <a:t>become fully </a:t>
            </a:r>
            <a:r>
              <a:rPr lang="en-US" dirty="0"/>
              <a:t>functional.</a:t>
            </a:r>
            <a:endParaRPr lang="ar-IQ" dirty="0"/>
          </a:p>
        </p:txBody>
      </p:sp>
      <p:pic>
        <p:nvPicPr>
          <p:cNvPr id="3074" name="Picture 2"/>
          <p:cNvPicPr>
            <a:picLocks noChangeAspect="1" noChangeArrowheads="1"/>
          </p:cNvPicPr>
          <p:nvPr/>
        </p:nvPicPr>
        <p:blipFill>
          <a:blip r:embed="rId2"/>
          <a:srcRect/>
          <a:stretch>
            <a:fillRect/>
          </a:stretch>
        </p:blipFill>
        <p:spPr bwMode="auto">
          <a:xfrm>
            <a:off x="328613" y="3857628"/>
            <a:ext cx="8486775" cy="1885955"/>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214422"/>
            <a:ext cx="8229600" cy="1828800"/>
          </a:xfrm>
        </p:spPr>
        <p:txBody>
          <a:bodyPr/>
          <a:lstStyle/>
          <a:p>
            <a:pPr algn="just" rtl="0">
              <a:buNone/>
            </a:pPr>
            <a:r>
              <a:rPr lang="en-US" dirty="0" smtClean="0"/>
              <a:t>		The </a:t>
            </a:r>
            <a:r>
              <a:rPr lang="en-US" dirty="0"/>
              <a:t>two components of the adaptive </a:t>
            </a:r>
            <a:r>
              <a:rPr lang="en-US" dirty="0" smtClean="0"/>
              <a:t>arm are </a:t>
            </a:r>
            <a:r>
              <a:rPr lang="en-US" b="1" dirty="0"/>
              <a:t>cell-mediated immunity and </a:t>
            </a:r>
            <a:r>
              <a:rPr lang="en-US" b="1" dirty="0" smtClean="0"/>
              <a:t>antibody-mediated (humoral</a:t>
            </a:r>
            <a:r>
              <a:rPr lang="en-US" b="1" dirty="0"/>
              <a:t>) immunity.</a:t>
            </a:r>
            <a:endParaRPr lang="ar-IQ" dirty="0"/>
          </a:p>
        </p:txBody>
      </p:sp>
      <p:pic>
        <p:nvPicPr>
          <p:cNvPr id="5" name="Picture 3"/>
          <p:cNvPicPr>
            <a:picLocks noChangeAspect="1" noChangeArrowheads="1"/>
          </p:cNvPicPr>
          <p:nvPr/>
        </p:nvPicPr>
        <p:blipFill>
          <a:blip r:embed="rId2"/>
          <a:srcRect/>
          <a:stretch>
            <a:fillRect/>
          </a:stretch>
        </p:blipFill>
        <p:spPr bwMode="auto">
          <a:xfrm>
            <a:off x="285720" y="3786190"/>
            <a:ext cx="8486775" cy="1928823"/>
          </a:xfrm>
          <a:prstGeom prst="rect">
            <a:avLst/>
          </a:prstGeom>
          <a:noFill/>
          <a:ln w="9525">
            <a:noFill/>
            <a:miter lim="800000"/>
            <a:headEnd/>
            <a:tailEnd/>
          </a:ln>
          <a:effectLst/>
        </p:spPr>
      </p:pic>
    </p:spTree>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8229600" cy="4357718"/>
          </a:xfrm>
        </p:spPr>
        <p:txBody>
          <a:bodyPr/>
          <a:lstStyle/>
          <a:p>
            <a:pPr algn="just" rtl="0">
              <a:buNone/>
            </a:pPr>
            <a:r>
              <a:rPr lang="en-US" dirty="0" smtClean="0"/>
              <a:t>		Adaptive immunity refers mainly to antigen- specific immune response. The antigen first must be processed and recognized. Once an antigen has been recognized, the adaptive immune system creates an army of immune cells specifically designed to attack that antigen.  </a:t>
            </a:r>
            <a:endParaRPr lang="ar-IQ" dirty="0"/>
          </a:p>
        </p:txBody>
      </p:sp>
    </p:spTree>
  </p:cSld>
  <p:clrMapOvr>
    <a:masterClrMapping/>
  </p:clrMapOvr>
  <p:transition spd="slow">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2071678"/>
            <a:ext cx="8229600" cy="2357454"/>
          </a:xfrm>
        </p:spPr>
        <p:txBody>
          <a:bodyPr/>
          <a:lstStyle/>
          <a:p>
            <a:pPr algn="just" rtl="0">
              <a:buNone/>
            </a:pPr>
            <a:r>
              <a:rPr lang="en-US" dirty="0" smtClean="0"/>
              <a:t>		Adaptive immunity cells also includes a "</a:t>
            </a:r>
            <a:r>
              <a:rPr lang="en-US" dirty="0" smtClean="0">
                <a:effectLst>
                  <a:outerShdw blurRad="38100" dist="38100" dir="2700000" algn="tl">
                    <a:srgbClr val="000000">
                      <a:alpha val="43137"/>
                    </a:srgbClr>
                  </a:outerShdw>
                </a:effectLst>
              </a:rPr>
              <a:t>memory</a:t>
            </a:r>
            <a:r>
              <a:rPr lang="en-US" dirty="0" smtClean="0"/>
              <a:t>" that makes future responses against a specific antigen more efficient. </a:t>
            </a:r>
            <a:endParaRPr lang="ar-IQ" dirty="0"/>
          </a:p>
        </p:txBody>
      </p:sp>
    </p:spTree>
  </p:cSld>
  <p:clrMapOvr>
    <a:masterClrMapping/>
  </p:clrMapOvr>
  <p:transition spd="slow">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5"/>
            <a:ext cx="8229600" cy="3286148"/>
          </a:xfrm>
        </p:spPr>
        <p:txBody>
          <a:bodyPr>
            <a:normAutofit/>
          </a:bodyPr>
          <a:lstStyle/>
          <a:p>
            <a:pPr algn="just" rtl="0">
              <a:buNone/>
            </a:pPr>
            <a:r>
              <a:rPr lang="en-US" dirty="0" smtClean="0"/>
              <a:t>		Unlike the innate immune system, the adaptive immune system relies on fewer types of cells to carry out its tasks; the </a:t>
            </a:r>
            <a:r>
              <a:rPr lang="en-US" i="1" dirty="0" smtClean="0">
                <a:effectLst>
                  <a:outerShdw blurRad="38100" dist="38100" dir="2700000" algn="tl">
                    <a:srgbClr val="000000">
                      <a:alpha val="43137"/>
                    </a:srgbClr>
                  </a:outerShdw>
                </a:effectLst>
              </a:rPr>
              <a:t>B cells</a:t>
            </a:r>
            <a:r>
              <a:rPr lang="en-US" dirty="0" smtClean="0"/>
              <a:t> and the </a:t>
            </a:r>
            <a:r>
              <a:rPr lang="en-US" i="1" dirty="0" smtClean="0">
                <a:effectLst>
                  <a:outerShdw blurRad="38100" dist="38100" dir="2700000" algn="tl">
                    <a:srgbClr val="000000">
                      <a:alpha val="43137"/>
                    </a:srgbClr>
                  </a:outerShdw>
                </a:effectLst>
              </a:rPr>
              <a:t>T cells</a:t>
            </a:r>
            <a:r>
              <a:rPr lang="en-US" dirty="0" smtClean="0"/>
              <a:t>. Both are lymphocytes that are derived from specific types of stem cells present in the bone marrow. </a:t>
            </a:r>
            <a:endParaRPr lang="ar-IQ" dirty="0"/>
          </a:p>
        </p:txBody>
      </p:sp>
      <p:pic>
        <p:nvPicPr>
          <p:cNvPr id="4"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57488" y="3500438"/>
            <a:ext cx="3714776" cy="2836737"/>
          </a:xfrm>
          <a:prstGeom prst="rect">
            <a:avLst/>
          </a:prstGeom>
        </p:spPr>
      </p:pic>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4422"/>
            <a:ext cx="8229600" cy="2857519"/>
          </a:xfrm>
        </p:spPr>
        <p:txBody>
          <a:bodyPr/>
          <a:lstStyle/>
          <a:p>
            <a:pPr algn="just" rtl="0">
              <a:buNone/>
            </a:pPr>
            <a:r>
              <a:rPr lang="en-US" dirty="0" smtClean="0"/>
              <a:t>		After they have been made in the bone marrow, they need to mature and become activated. Each type of cell follows different paths to their maturation. </a:t>
            </a:r>
            <a:endParaRPr lang="ar-IQ" dirty="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3"/>
            <a:ext cx="8229600" cy="2714644"/>
          </a:xfrm>
        </p:spPr>
        <p:txBody>
          <a:bodyPr/>
          <a:lstStyle/>
          <a:p>
            <a:pPr algn="just" rtl="0">
              <a:buNone/>
            </a:pPr>
            <a:r>
              <a:rPr lang="en-US" dirty="0" smtClean="0"/>
              <a:t>		The T-cells differentiation occurs in the </a:t>
            </a:r>
            <a:r>
              <a:rPr lang="en-US" dirty="0" smtClean="0">
                <a:effectLst>
                  <a:outerShdw blurRad="38100" dist="38100" dir="2700000" algn="tl">
                    <a:srgbClr val="000000">
                      <a:alpha val="43137"/>
                    </a:srgbClr>
                  </a:outerShdw>
                </a:effectLst>
              </a:rPr>
              <a:t>Thymus gland </a:t>
            </a:r>
            <a:r>
              <a:rPr lang="en-US" dirty="0" smtClean="0"/>
              <a:t>(mainly into helper T- cells and cytotoxic T- cells), and have a specific receptor for a fragment of antigen.</a:t>
            </a:r>
            <a:endParaRPr lang="ar-IQ" dirty="0"/>
          </a:p>
        </p:txBody>
      </p:sp>
      <p:pic>
        <p:nvPicPr>
          <p:cNvPr id="4"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00166" y="2357430"/>
            <a:ext cx="6141800" cy="3686947"/>
          </a:xfrm>
          <a:prstGeom prst="rect">
            <a:avLst/>
          </a:prstGeom>
        </p:spPr>
      </p:pic>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428604"/>
            <a:ext cx="8229600" cy="3714776"/>
          </a:xfrm>
        </p:spPr>
        <p:txBody>
          <a:bodyPr/>
          <a:lstStyle/>
          <a:p>
            <a:pPr algn="just" rtl="0">
              <a:buNone/>
            </a:pPr>
            <a:r>
              <a:rPr lang="en-US" dirty="0" smtClean="0"/>
              <a:t>		Cytotoxic T-cells contain a surface protein called </a:t>
            </a:r>
            <a:r>
              <a:rPr lang="en-US" dirty="0" smtClean="0">
                <a:effectLst>
                  <a:outerShdw blurRad="38100" dist="38100" dir="2700000" algn="tl">
                    <a:srgbClr val="000000">
                      <a:alpha val="43137"/>
                    </a:srgbClr>
                  </a:outerShdw>
                </a:effectLst>
              </a:rPr>
              <a:t>CD8. </a:t>
            </a:r>
            <a:r>
              <a:rPr lang="en-US" dirty="0" smtClean="0"/>
              <a:t>These cells can destroy pathogen infected cells, cancer cells, and foreign cells (e.g. transplanted organs). Helper T-cells contain a surface protein called </a:t>
            </a:r>
            <a:r>
              <a:rPr lang="en-US" dirty="0" smtClean="0">
                <a:effectLst>
                  <a:outerShdw blurRad="38100" dist="38100" dir="2700000" algn="tl">
                    <a:srgbClr val="000000">
                      <a:alpha val="43137"/>
                    </a:srgbClr>
                  </a:outerShdw>
                </a:effectLst>
              </a:rPr>
              <a:t>CD4</a:t>
            </a:r>
            <a:r>
              <a:rPr lang="en-US" dirty="0" smtClean="0"/>
              <a:t> and act by regulating both cellular and humoral immune systems. </a:t>
            </a:r>
          </a:p>
          <a:p>
            <a:pPr algn="l" rtl="0"/>
            <a:endParaRPr lang="ar-IQ"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000364" y="3500438"/>
            <a:ext cx="3429024" cy="2790977"/>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554683"/>
          </a:xfrm>
        </p:spPr>
        <p:txBody>
          <a:bodyPr>
            <a:normAutofit/>
          </a:bodyPr>
          <a:lstStyle/>
          <a:p>
            <a:pPr algn="just" rtl="0">
              <a:buNone/>
            </a:pPr>
            <a:r>
              <a:rPr lang="en-US" dirty="0" smtClean="0"/>
              <a:t>		The </a:t>
            </a:r>
            <a:r>
              <a:rPr lang="en-US" dirty="0"/>
              <a:t>main functions of cell-mediated immunity (</a:t>
            </a:r>
            <a:r>
              <a:rPr lang="en-US" dirty="0" smtClean="0"/>
              <a:t>CMI) are </a:t>
            </a:r>
            <a:r>
              <a:rPr lang="en-US" dirty="0"/>
              <a:t>to kill virus-infected cells and to inhibit organisms </a:t>
            </a:r>
            <a:r>
              <a:rPr lang="en-US" dirty="0" smtClean="0"/>
              <a:t>such </a:t>
            </a:r>
            <a:r>
              <a:rPr lang="en-US" dirty="0"/>
              <a:t>as fungi, parasites, and certain intracellular bacteria such </a:t>
            </a:r>
            <a:r>
              <a:rPr lang="en-US" dirty="0" smtClean="0"/>
              <a:t>as </a:t>
            </a:r>
            <a:r>
              <a:rPr lang="en-US" i="1" dirty="0" smtClean="0"/>
              <a:t>Mycobacterium </a:t>
            </a:r>
            <a:r>
              <a:rPr lang="en-US" i="1" dirty="0"/>
              <a:t>tuberculosis. CMI can also kill cancer </a:t>
            </a:r>
            <a:r>
              <a:rPr lang="en-US" i="1" dirty="0" smtClean="0"/>
              <a:t>cells </a:t>
            </a:r>
            <a:r>
              <a:rPr lang="en-US" dirty="0" smtClean="0"/>
              <a:t>that </a:t>
            </a:r>
            <a:r>
              <a:rPr lang="en-US" dirty="0"/>
              <a:t>often form new antigens on their surface which </a:t>
            </a:r>
            <a:r>
              <a:rPr lang="en-US" dirty="0" smtClean="0"/>
              <a:t>are recognized </a:t>
            </a:r>
            <a:r>
              <a:rPr lang="en-US" dirty="0"/>
              <a:t>as foreign.</a:t>
            </a:r>
            <a:endParaRPr lang="ar-IQ" dirty="0"/>
          </a:p>
        </p:txBody>
      </p:sp>
    </p:spTree>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2786082"/>
          </a:xfrm>
        </p:spPr>
        <p:txBody>
          <a:bodyPr>
            <a:normAutofit/>
          </a:bodyPr>
          <a:lstStyle/>
          <a:p>
            <a:pPr algn="just" rtl="0">
              <a:buNone/>
            </a:pPr>
            <a:r>
              <a:rPr lang="en-US" dirty="0" smtClean="0"/>
              <a:t>		The </a:t>
            </a:r>
            <a:r>
              <a:rPr lang="en-US" dirty="0"/>
              <a:t>main function of the immune system is to </a:t>
            </a:r>
            <a:r>
              <a:rPr lang="en-US" b="1" dirty="0"/>
              <a:t>prevent </a:t>
            </a:r>
            <a:r>
              <a:rPr lang="en-US" b="1" dirty="0" smtClean="0"/>
              <a:t>or limit infections </a:t>
            </a:r>
            <a:r>
              <a:rPr lang="en-US" dirty="0" smtClean="0"/>
              <a:t>and</a:t>
            </a:r>
            <a:r>
              <a:rPr lang="en-US" b="1" dirty="0" smtClean="0"/>
              <a:t> fight diseases</a:t>
            </a:r>
            <a:r>
              <a:rPr lang="en-US" dirty="0" smtClean="0"/>
              <a:t>. </a:t>
            </a:r>
            <a:r>
              <a:rPr lang="en-US" dirty="0"/>
              <a:t>Our immunity is composed of two arms: the </a:t>
            </a:r>
            <a:r>
              <a:rPr lang="en-US" b="1" dirty="0"/>
              <a:t>Natural</a:t>
            </a:r>
            <a:r>
              <a:rPr lang="en-US" dirty="0"/>
              <a:t> (or </a:t>
            </a:r>
            <a:r>
              <a:rPr lang="en-US" b="1" dirty="0"/>
              <a:t>Innate) </a:t>
            </a:r>
            <a:r>
              <a:rPr lang="en-US" dirty="0"/>
              <a:t>arm</a:t>
            </a:r>
            <a:r>
              <a:rPr lang="en-US" b="1" dirty="0"/>
              <a:t> </a:t>
            </a:r>
            <a:r>
              <a:rPr lang="en-US" dirty="0"/>
              <a:t>and the </a:t>
            </a:r>
            <a:r>
              <a:rPr lang="en-US" b="1" dirty="0"/>
              <a:t>Acquired</a:t>
            </a:r>
            <a:r>
              <a:rPr lang="en-US" dirty="0"/>
              <a:t> (or </a:t>
            </a:r>
            <a:r>
              <a:rPr lang="en-US" b="1" dirty="0"/>
              <a:t>adaptive</a:t>
            </a:r>
            <a:r>
              <a:rPr lang="en-US" dirty="0"/>
              <a:t>) arm. </a:t>
            </a:r>
            <a:endParaRPr lang="ar-IQ"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0264" y="2857496"/>
            <a:ext cx="7300029" cy="3143272"/>
          </a:xfrm>
          <a:prstGeom prst="rect">
            <a:avLst/>
          </a:prstGeom>
        </p:spPr>
      </p:pic>
    </p:spTree>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5"/>
            <a:ext cx="8229600" cy="3000396"/>
          </a:xfrm>
        </p:spPr>
        <p:txBody>
          <a:bodyPr/>
          <a:lstStyle/>
          <a:p>
            <a:pPr algn="just" rtl="0">
              <a:buNone/>
            </a:pPr>
            <a:r>
              <a:rPr lang="en-US" dirty="0" smtClean="0"/>
              <a:t>		The humoral component of the adaptive immunity is also called “</a:t>
            </a:r>
            <a:r>
              <a:rPr lang="en-US" dirty="0" smtClean="0">
                <a:effectLst>
                  <a:outerShdw blurRad="38100" dist="38100" dir="2700000" algn="tl">
                    <a:srgbClr val="000000">
                      <a:alpha val="43137"/>
                    </a:srgbClr>
                  </a:outerShdw>
                </a:effectLst>
              </a:rPr>
              <a:t>Antibody- mediated immunity”</a:t>
            </a:r>
            <a:r>
              <a:rPr lang="en-US" dirty="0" smtClean="0"/>
              <a:t>.  It involves substances that are found in the humors (i.e. body fluids) like antibodies, in addition to cytokines. </a:t>
            </a:r>
            <a:endParaRPr lang="ar-IQ" dirty="0"/>
          </a:p>
        </p:txBody>
      </p:sp>
      <p:pic>
        <p:nvPicPr>
          <p:cNvPr id="4"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786050" y="3500438"/>
            <a:ext cx="3384376" cy="2719189"/>
          </a:xfrm>
          <a:prstGeom prst="rect">
            <a:avLst/>
          </a:prstGeom>
        </p:spPr>
      </p:pic>
    </p:spTree>
  </p:cSld>
  <p:clrMapOvr>
    <a:masterClrMapping/>
  </p:clrMapOvr>
  <p:transition spd="slow">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57299"/>
            <a:ext cx="8229600" cy="2857520"/>
          </a:xfrm>
        </p:spPr>
        <p:txBody>
          <a:bodyPr/>
          <a:lstStyle/>
          <a:p>
            <a:pPr algn="just" rtl="0">
              <a:buNone/>
            </a:pPr>
            <a:r>
              <a:rPr lang="en-US" dirty="0" smtClean="0"/>
              <a:t>		The B- cell is the one that is responsible for producing antibodies after a process called “</a:t>
            </a:r>
            <a:r>
              <a:rPr lang="en-US" dirty="0" smtClean="0">
                <a:effectLst>
                  <a:outerShdw blurRad="38100" dist="38100" dir="2700000" algn="tl">
                    <a:srgbClr val="000000">
                      <a:alpha val="43137"/>
                    </a:srgbClr>
                  </a:outerShdw>
                </a:effectLst>
              </a:rPr>
              <a:t>Differentiation</a:t>
            </a:r>
            <a:r>
              <a:rPr lang="en-US" dirty="0" smtClean="0"/>
              <a:t>”.  This process depends mainly on detection of antigen by the aid of helper T-cells.</a:t>
            </a:r>
            <a:endParaRPr lang="ar-IQ" dirty="0"/>
          </a:p>
        </p:txBody>
      </p:sp>
    </p:spTree>
  </p:cSld>
  <p:clrMapOvr>
    <a:masterClrMapping/>
  </p:clrMapOvr>
  <p:transition spd="slow">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3929090"/>
          </a:xfrm>
        </p:spPr>
        <p:txBody>
          <a:bodyPr/>
          <a:lstStyle/>
          <a:p>
            <a:pPr algn="just" rtl="0">
              <a:buNone/>
            </a:pPr>
            <a:r>
              <a:rPr lang="en-US" dirty="0" smtClean="0"/>
              <a:t>		The </a:t>
            </a:r>
            <a:r>
              <a:rPr lang="en-US" dirty="0"/>
              <a:t>main functions of antibodies are (1) to </a:t>
            </a:r>
            <a:r>
              <a:rPr lang="en-US" b="1" dirty="0" smtClean="0"/>
              <a:t>neutralize toxins </a:t>
            </a:r>
            <a:r>
              <a:rPr lang="en-US" b="1" dirty="0"/>
              <a:t>and viruses </a:t>
            </a:r>
            <a:r>
              <a:rPr lang="en-US" dirty="0"/>
              <a:t>and (2) to </a:t>
            </a:r>
            <a:r>
              <a:rPr lang="en-US" b="1" dirty="0" err="1"/>
              <a:t>opsonize</a:t>
            </a:r>
            <a:r>
              <a:rPr lang="en-US" b="1" dirty="0"/>
              <a:t> bacteria, </a:t>
            </a:r>
            <a:r>
              <a:rPr lang="en-US" dirty="0" smtClean="0"/>
              <a:t>making</a:t>
            </a:r>
            <a:r>
              <a:rPr lang="en-US" b="1" dirty="0" smtClean="0"/>
              <a:t> </a:t>
            </a:r>
            <a:r>
              <a:rPr lang="en-US" dirty="0" smtClean="0"/>
              <a:t>them </a:t>
            </a:r>
            <a:r>
              <a:rPr lang="en-US" dirty="0"/>
              <a:t>easier to </a:t>
            </a:r>
            <a:r>
              <a:rPr lang="en-US" dirty="0" err="1"/>
              <a:t>phagocytize</a:t>
            </a:r>
            <a:r>
              <a:rPr lang="en-US" dirty="0"/>
              <a:t>. Opsonization is the process </a:t>
            </a:r>
            <a:r>
              <a:rPr lang="en-US" dirty="0" smtClean="0"/>
              <a:t>by which </a:t>
            </a:r>
            <a:r>
              <a:rPr lang="en-US" dirty="0"/>
              <a:t>immunoglobulin G (IgG) antibody and the C3b </a:t>
            </a:r>
            <a:r>
              <a:rPr lang="en-US" dirty="0" smtClean="0"/>
              <a:t>component of </a:t>
            </a:r>
            <a:r>
              <a:rPr lang="en-US" dirty="0"/>
              <a:t>complement enhance phagocytosis.</a:t>
            </a:r>
            <a:endParaRPr lang="ar-IQ" dirty="0"/>
          </a:p>
        </p:txBody>
      </p:sp>
    </p:spTree>
  </p:cSld>
  <p:clrMapOvr>
    <a:masterClrMapping/>
  </p:clrMapOvr>
  <p:transition spd="slow">
    <p:cover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2286016"/>
          </a:xfrm>
        </p:spPr>
        <p:txBody>
          <a:bodyPr/>
          <a:lstStyle/>
          <a:p>
            <a:pPr algn="just" rtl="0">
              <a:buNone/>
            </a:pPr>
            <a:r>
              <a:rPr lang="en-US" dirty="0" smtClean="0"/>
              <a:t>		Other component of the humoral immunity is the </a:t>
            </a:r>
            <a:r>
              <a:rPr lang="en-US" dirty="0" smtClean="0">
                <a:effectLst>
                  <a:outerShdw blurRad="38100" dist="38100" dir="2700000" algn="tl">
                    <a:srgbClr val="000000">
                      <a:alpha val="43137"/>
                    </a:srgbClr>
                  </a:outerShdw>
                </a:effectLst>
              </a:rPr>
              <a:t>cytokines</a:t>
            </a:r>
            <a:r>
              <a:rPr lang="en-US" dirty="0" smtClean="0"/>
              <a:t>, which are small proteins important in cell signaling (e.g. Interleukins and Interferon).  </a:t>
            </a:r>
            <a:endParaRPr lang="ar-IQ" dirty="0" smtClean="0"/>
          </a:p>
          <a:p>
            <a:pPr algn="l" rtl="0"/>
            <a:endParaRPr lang="ar-IQ" dirty="0"/>
          </a:p>
        </p:txBody>
      </p:sp>
      <p:pic>
        <p:nvPicPr>
          <p:cNvPr id="4"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071670" y="2562364"/>
            <a:ext cx="5184197" cy="3581280"/>
          </a:xfrm>
          <a:prstGeom prst="rect">
            <a:avLst/>
          </a:prstGeom>
        </p:spPr>
      </p:pic>
    </p:spTree>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500306"/>
            <a:ext cx="8229600" cy="3214710"/>
          </a:xfrm>
        </p:spPr>
        <p:txBody>
          <a:bodyPr>
            <a:normAutofit/>
          </a:bodyPr>
          <a:lstStyle/>
          <a:p>
            <a:pPr algn="just" rtl="0"/>
            <a:r>
              <a:rPr lang="en-US" dirty="0"/>
              <a:t>T</a:t>
            </a:r>
            <a:r>
              <a:rPr lang="en-US" dirty="0" smtClean="0"/>
              <a:t>hey exhibit remarkable </a:t>
            </a:r>
            <a:r>
              <a:rPr lang="en-US" b="1" dirty="0" smtClean="0"/>
              <a:t>diversity </a:t>
            </a:r>
            <a:r>
              <a:rPr lang="en-US" dirty="0" smtClean="0"/>
              <a:t>(i.e., they can respond to millions of different antigens)</a:t>
            </a:r>
          </a:p>
          <a:p>
            <a:pPr algn="just" rtl="0"/>
            <a:r>
              <a:rPr lang="en-US" b="1" dirty="0" smtClean="0"/>
              <a:t> </a:t>
            </a:r>
            <a:r>
              <a:rPr lang="en-US" dirty="0" smtClean="0"/>
              <a:t>They have a long </a:t>
            </a:r>
            <a:r>
              <a:rPr lang="en-US" b="1" dirty="0" smtClean="0"/>
              <a:t>memory </a:t>
            </a:r>
            <a:r>
              <a:rPr lang="en-US" dirty="0" smtClean="0"/>
              <a:t>(i.e., they can respond many years after the initial exposure)</a:t>
            </a:r>
          </a:p>
          <a:p>
            <a:pPr algn="just" rtl="0"/>
            <a:r>
              <a:rPr lang="en-US" dirty="0" smtClean="0"/>
              <a:t>They exhibit exquisite </a:t>
            </a:r>
            <a:r>
              <a:rPr lang="en-US" b="1" dirty="0" smtClean="0"/>
              <a:t>specificity </a:t>
            </a:r>
            <a:r>
              <a:rPr lang="en-US" dirty="0" smtClean="0"/>
              <a:t>(i.e., their actions are specifically directed against the antigen that initiated the response)</a:t>
            </a:r>
            <a:endParaRPr lang="ar-IQ" dirty="0"/>
          </a:p>
        </p:txBody>
      </p:sp>
      <p:sp>
        <p:nvSpPr>
          <p:cNvPr id="2" name="عنوان 1"/>
          <p:cNvSpPr>
            <a:spLocks noGrp="1"/>
          </p:cNvSpPr>
          <p:nvPr>
            <p:ph type="title"/>
          </p:nvPr>
        </p:nvSpPr>
        <p:spPr>
          <a:xfrm>
            <a:off x="457200" y="274638"/>
            <a:ext cx="8229600" cy="1725602"/>
          </a:xfrm>
        </p:spPr>
        <p:txBody>
          <a:bodyPr>
            <a:noAutofit/>
          </a:bodyPr>
          <a:lstStyle/>
          <a:p>
            <a:pPr algn="just" rtl="0"/>
            <a:r>
              <a:rPr lang="en-US" sz="3200" dirty="0" smtClean="0"/>
              <a:t>	Both the cell-mediated and antibody-mediated responses are characterized by 3 important features:</a:t>
            </a:r>
            <a:endParaRPr lang="ar-IQ" sz="3200" dirty="0"/>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357718"/>
          </a:xfrm>
        </p:spPr>
        <p:txBody>
          <a:bodyPr>
            <a:normAutofit/>
          </a:bodyPr>
          <a:lstStyle/>
          <a:p>
            <a:pPr algn="just" rtl="0">
              <a:buNone/>
            </a:pPr>
            <a:r>
              <a:rPr lang="en-US" dirty="0" smtClean="0"/>
              <a:t>		Macrophages </a:t>
            </a:r>
            <a:r>
              <a:rPr lang="en-US" dirty="0"/>
              <a:t>and </a:t>
            </a:r>
            <a:r>
              <a:rPr lang="en-US" dirty="0" smtClean="0"/>
              <a:t>dendritic cells </a:t>
            </a:r>
            <a:r>
              <a:rPr lang="en-US" dirty="0"/>
              <a:t>participate in both </a:t>
            </a:r>
            <a:r>
              <a:rPr lang="en-US" dirty="0" smtClean="0"/>
              <a:t>arms </a:t>
            </a:r>
            <a:r>
              <a:rPr lang="en-US" dirty="0"/>
              <a:t>of the immune response. They </a:t>
            </a:r>
            <a:r>
              <a:rPr lang="en-US" dirty="0" smtClean="0"/>
              <a:t>are considered as </a:t>
            </a:r>
            <a:r>
              <a:rPr lang="en-US" dirty="0"/>
              <a:t>a </a:t>
            </a:r>
            <a:r>
              <a:rPr lang="en-US" dirty="0" smtClean="0"/>
              <a:t>bridge between </a:t>
            </a:r>
            <a:r>
              <a:rPr lang="en-US" dirty="0"/>
              <a:t>the two arms</a:t>
            </a:r>
            <a:r>
              <a:rPr lang="en-US" dirty="0" smtClean="0"/>
              <a:t>. </a:t>
            </a:r>
            <a:r>
              <a:rPr lang="en-US" dirty="0"/>
              <a:t>As part of the innate arm, </a:t>
            </a:r>
            <a:r>
              <a:rPr lang="en-US" dirty="0" smtClean="0"/>
              <a:t>they ingest </a:t>
            </a:r>
            <a:r>
              <a:rPr lang="en-US" dirty="0"/>
              <a:t>and kill various microbes. They also present </a:t>
            </a:r>
            <a:r>
              <a:rPr lang="en-US" dirty="0" smtClean="0"/>
              <a:t>antigen to </a:t>
            </a:r>
            <a:r>
              <a:rPr lang="en-US" dirty="0"/>
              <a:t>helper T cells, which is the essential first step in the </a:t>
            </a:r>
            <a:r>
              <a:rPr lang="en-US" dirty="0" smtClean="0"/>
              <a:t>activation of </a:t>
            </a:r>
            <a:r>
              <a:rPr lang="en-US" dirty="0"/>
              <a:t>the adaptive </a:t>
            </a:r>
            <a:r>
              <a:rPr lang="en-US" dirty="0" smtClean="0"/>
              <a:t>arm.</a:t>
            </a:r>
            <a:endParaRPr lang="ar-IQ" dirty="0"/>
          </a:p>
        </p:txBody>
      </p:sp>
    </p:spTree>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71752"/>
            <a:ext cx="8229600" cy="1143000"/>
          </a:xfrm>
        </p:spPr>
        <p:txBody>
          <a:bodyPr/>
          <a:lstStyle/>
          <a:p>
            <a:r>
              <a:rPr lang="en-US" dirty="0" smtClean="0"/>
              <a:t>Thank You</a:t>
            </a:r>
            <a:endParaRPr lang="ar-IQ"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2571768"/>
          </a:xfrm>
        </p:spPr>
        <p:txBody>
          <a:bodyPr/>
          <a:lstStyle/>
          <a:p>
            <a:pPr algn="just" rtl="0">
              <a:buNone/>
            </a:pPr>
            <a:r>
              <a:rPr lang="en-US" dirty="0" smtClean="0"/>
              <a:t>		The </a:t>
            </a:r>
            <a:r>
              <a:rPr lang="en-US" dirty="0"/>
              <a:t>Innate immunity is considered as the </a:t>
            </a:r>
            <a:r>
              <a:rPr lang="en-US" dirty="0">
                <a:effectLst>
                  <a:outerShdw blurRad="38100" dist="38100" dir="2700000" algn="tl">
                    <a:srgbClr val="000000">
                      <a:alpha val="43137"/>
                    </a:srgbClr>
                  </a:outerShdw>
                </a:effectLst>
              </a:rPr>
              <a:t>first </a:t>
            </a:r>
            <a:r>
              <a:rPr lang="en-US" dirty="0"/>
              <a:t>and</a:t>
            </a:r>
            <a:r>
              <a:rPr lang="en-US" dirty="0">
                <a:effectLst>
                  <a:outerShdw blurRad="38100" dist="38100" dir="2700000" algn="tl">
                    <a:srgbClr val="000000">
                      <a:alpha val="43137"/>
                    </a:srgbClr>
                  </a:outerShdw>
                </a:effectLst>
              </a:rPr>
              <a:t> second lines </a:t>
            </a:r>
            <a:r>
              <a:rPr lang="en-US" dirty="0"/>
              <a:t>of defense against foreign subjects in our body, while the adaptive immunity is the </a:t>
            </a:r>
            <a:r>
              <a:rPr lang="en-US" dirty="0">
                <a:effectLst>
                  <a:outerShdw blurRad="38100" dist="38100" dir="2700000" algn="tl">
                    <a:srgbClr val="000000">
                      <a:alpha val="43137"/>
                    </a:srgbClr>
                  </a:outerShdw>
                </a:effectLst>
              </a:rPr>
              <a:t>third</a:t>
            </a:r>
            <a:r>
              <a:rPr lang="en-US" dirty="0"/>
              <a:t> line of defense.</a:t>
            </a:r>
            <a:endParaRPr lang="ar-IQ"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46778" y="2285992"/>
            <a:ext cx="6439932" cy="3799062"/>
          </a:xfrm>
          <a:prstGeom prst="rect">
            <a:avLst/>
          </a:prstGeom>
        </p:spPr>
      </p:pic>
    </p:spTree>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643050"/>
            <a:ext cx="4143404" cy="3143272"/>
          </a:xfrm>
        </p:spPr>
        <p:txBody>
          <a:bodyPr>
            <a:normAutofit fontScale="92500" lnSpcReduction="20000"/>
          </a:bodyPr>
          <a:lstStyle/>
          <a:p>
            <a:pPr algn="just" rtl="0">
              <a:buNone/>
            </a:pPr>
            <a:r>
              <a:rPr lang="en-US" dirty="0" smtClean="0"/>
              <a:t>		The </a:t>
            </a:r>
            <a:r>
              <a:rPr lang="en-US" b="1" dirty="0"/>
              <a:t>first line of defense </a:t>
            </a:r>
            <a:r>
              <a:rPr lang="en-US" dirty="0" smtClean="0"/>
              <a:t>against the microorganisms is the </a:t>
            </a:r>
            <a:r>
              <a:rPr lang="en-US" dirty="0"/>
              <a:t>intact skin and mucous </a:t>
            </a:r>
            <a:r>
              <a:rPr lang="en-US" dirty="0" smtClean="0"/>
              <a:t>membranes, along with many other physical and mechanical barriers.</a:t>
            </a:r>
          </a:p>
          <a:p>
            <a:pPr algn="just" rtl="0">
              <a:buNone/>
            </a:pPr>
            <a:r>
              <a:rPr lang="en-US" dirty="0"/>
              <a:t>	</a:t>
            </a:r>
            <a:r>
              <a:rPr lang="en-US" dirty="0" smtClean="0"/>
              <a:t>	</a:t>
            </a:r>
            <a:endParaRPr lang="ar-IQ" dirty="0"/>
          </a:p>
        </p:txBody>
      </p:sp>
      <p:pic>
        <p:nvPicPr>
          <p:cNvPr id="5"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598538" y="1101932"/>
            <a:ext cx="4417416" cy="5041712"/>
          </a:xfrm>
          <a:prstGeom prst="rect">
            <a:avLst/>
          </a:prstGeom>
        </p:spPr>
      </p:pic>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142984"/>
            <a:ext cx="4000528" cy="4525963"/>
          </a:xfrm>
        </p:spPr>
        <p:txBody>
          <a:bodyPr>
            <a:normAutofit/>
          </a:bodyPr>
          <a:lstStyle/>
          <a:p>
            <a:pPr algn="just" rtl="0">
              <a:buNone/>
            </a:pPr>
            <a:r>
              <a:rPr lang="en-US" b="1" dirty="0" smtClean="0"/>
              <a:t>		</a:t>
            </a:r>
            <a:r>
              <a:rPr lang="en-US" dirty="0" smtClean="0"/>
              <a:t>If the </a:t>
            </a:r>
            <a:r>
              <a:rPr lang="en-US" b="1" dirty="0" smtClean="0"/>
              <a:t>micro-organisms </a:t>
            </a:r>
            <a:r>
              <a:rPr lang="en-US" dirty="0" smtClean="0"/>
              <a:t>breach this line and enter the body, then the </a:t>
            </a:r>
            <a:r>
              <a:rPr lang="en-US" b="1" dirty="0" smtClean="0"/>
              <a:t>innate arm of the immune system (second line of defense) is available </a:t>
            </a:r>
            <a:r>
              <a:rPr lang="en-US" dirty="0" smtClean="0"/>
              <a:t>to destroy the invaders.</a:t>
            </a:r>
            <a:endParaRPr lang="ar-IQ"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598538" y="1101932"/>
            <a:ext cx="4417416" cy="5041712"/>
          </a:xfrm>
          <a:prstGeom prst="rect">
            <a:avLst/>
          </a:prstGeom>
        </p:spPr>
      </p:pic>
    </p:spTree>
  </p:cSld>
  <p:clrMapOvr>
    <a:masterClrMapping/>
  </p:clrMapOvr>
  <p:transition spd="slow">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rtl="0"/>
            <a:r>
              <a:rPr lang="en-US" dirty="0" smtClean="0">
                <a:effectLst>
                  <a:outerShdw blurRad="38100" dist="38100" dir="2700000" algn="tl">
                    <a:srgbClr val="000000">
                      <a:alpha val="43137"/>
                    </a:srgbClr>
                  </a:outerShdw>
                </a:effectLst>
              </a:rPr>
              <a:t>phagocytic cells </a:t>
            </a:r>
            <a:r>
              <a:rPr lang="en-US" dirty="0" smtClean="0"/>
              <a:t>(i.e. granulocytes, macrophages, natural killer cells, and dendritic cells). </a:t>
            </a:r>
          </a:p>
          <a:p>
            <a:pPr algn="just" rtl="0"/>
            <a:r>
              <a:rPr lang="en-US" dirty="0" smtClean="0">
                <a:effectLst>
                  <a:outerShdw blurRad="38100" dist="38100" dir="2700000" algn="tl">
                    <a:srgbClr val="000000">
                      <a:alpha val="43137"/>
                    </a:srgbClr>
                  </a:outerShdw>
                </a:effectLst>
              </a:rPr>
              <a:t>Inflammation</a:t>
            </a:r>
            <a:r>
              <a:rPr lang="en-US" dirty="0" smtClean="0"/>
              <a:t>; which is one of the important mechanisms of defense against diseases. </a:t>
            </a:r>
          </a:p>
          <a:p>
            <a:pPr algn="just" rtl="0"/>
            <a:r>
              <a:rPr lang="en-US" dirty="0" smtClean="0">
                <a:effectLst>
                  <a:outerShdw blurRad="38100" dist="38100" dir="2700000" algn="tl">
                    <a:srgbClr val="000000">
                      <a:alpha val="43137"/>
                    </a:srgbClr>
                  </a:outerShdw>
                </a:effectLst>
              </a:rPr>
              <a:t>Fever</a:t>
            </a:r>
            <a:r>
              <a:rPr lang="en-US" dirty="0" smtClean="0"/>
              <a:t>; which can change the environment of the invading microorganisms. </a:t>
            </a:r>
          </a:p>
          <a:p>
            <a:pPr algn="just" rtl="0">
              <a:buNone/>
            </a:pPr>
            <a:endParaRPr lang="en-US" dirty="0" smtClean="0"/>
          </a:p>
          <a:p>
            <a:pPr algn="just" rtl="0"/>
            <a:endParaRPr lang="ar-IQ" dirty="0"/>
          </a:p>
        </p:txBody>
      </p:sp>
      <p:sp>
        <p:nvSpPr>
          <p:cNvPr id="2" name="عنوان 1"/>
          <p:cNvSpPr>
            <a:spLocks noGrp="1"/>
          </p:cNvSpPr>
          <p:nvPr>
            <p:ph type="title"/>
          </p:nvPr>
        </p:nvSpPr>
        <p:spPr/>
        <p:txBody>
          <a:bodyPr>
            <a:normAutofit fontScale="90000"/>
          </a:bodyPr>
          <a:lstStyle/>
          <a:p>
            <a:r>
              <a:rPr lang="en-US" sz="3600" dirty="0" smtClean="0"/>
              <a:t>The second line of defense consists of: </a:t>
            </a:r>
            <a:endParaRPr lang="ar-IQ" sz="3600" dirty="0"/>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57364"/>
            <a:ext cx="8229600" cy="2928958"/>
          </a:xfrm>
        </p:spPr>
        <p:txBody>
          <a:bodyPr/>
          <a:lstStyle/>
          <a:p>
            <a:pPr algn="just" rtl="0"/>
            <a:r>
              <a:rPr lang="en-US" dirty="0" smtClean="0">
                <a:effectLst>
                  <a:outerShdw blurRad="38100" dist="38100" dir="2700000" algn="tl">
                    <a:srgbClr val="000000">
                      <a:alpha val="43137"/>
                    </a:srgbClr>
                  </a:outerShdw>
                </a:effectLst>
              </a:rPr>
              <a:t>Protective proteins</a:t>
            </a:r>
            <a:r>
              <a:rPr lang="en-US" dirty="0" smtClean="0"/>
              <a:t>; like the complement system proteins and interferons.</a:t>
            </a:r>
          </a:p>
          <a:p>
            <a:pPr algn="just" rtl="0"/>
            <a:r>
              <a:rPr lang="en-US" dirty="0" smtClean="0">
                <a:effectLst>
                  <a:outerShdw blurRad="38100" dist="38100" dir="2700000" algn="tl">
                    <a:srgbClr val="000000">
                      <a:alpha val="43137"/>
                    </a:srgbClr>
                  </a:outerShdw>
                </a:effectLst>
              </a:rPr>
              <a:t>Natural killer cells</a:t>
            </a:r>
            <a:r>
              <a:rPr lang="en-US" dirty="0" smtClean="0"/>
              <a:t>; which are non- specified lymphocytes that can attack the non- self subjects. </a:t>
            </a:r>
          </a:p>
          <a:p>
            <a:pPr algn="just" rtl="0">
              <a:buNone/>
            </a:pPr>
            <a:endParaRPr lang="ar-IQ" dirty="0"/>
          </a:p>
        </p:txBody>
      </p:sp>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3714776"/>
          </a:xfrm>
        </p:spPr>
        <p:txBody>
          <a:bodyPr/>
          <a:lstStyle/>
          <a:p>
            <a:pPr algn="just" rtl="0">
              <a:buNone/>
            </a:pPr>
            <a:r>
              <a:rPr lang="en-US" dirty="0" smtClean="0"/>
              <a:t>		The </a:t>
            </a:r>
            <a:r>
              <a:rPr lang="en-US" dirty="0"/>
              <a:t>Innate immune system has the ability to distinguish between non- self antigens (</a:t>
            </a:r>
            <a:r>
              <a:rPr lang="en-US" dirty="0">
                <a:effectLst>
                  <a:outerShdw blurRad="38100" dist="38100" dir="2700000" algn="tl">
                    <a:srgbClr val="000000">
                      <a:alpha val="43137"/>
                    </a:srgbClr>
                  </a:outerShdw>
                </a:effectLst>
              </a:rPr>
              <a:t>i.e. proteins that can elicit an immune response</a:t>
            </a:r>
            <a:r>
              <a:rPr lang="en-US" dirty="0"/>
              <a:t>) which can invade the body from our self </a:t>
            </a:r>
            <a:r>
              <a:rPr lang="en-US" dirty="0" smtClean="0"/>
              <a:t>antigens. This is performed through a </a:t>
            </a:r>
            <a:r>
              <a:rPr lang="en-US" dirty="0"/>
              <a:t>specific receptors called </a:t>
            </a:r>
            <a:r>
              <a:rPr lang="en-US" dirty="0">
                <a:effectLst>
                  <a:outerShdw blurRad="38100" dist="38100" dir="2700000" algn="tl">
                    <a:srgbClr val="000000">
                      <a:alpha val="43137"/>
                    </a:srgbClr>
                  </a:outerShdw>
                </a:effectLst>
              </a:rPr>
              <a:t>Pattern Recognition Receptors (</a:t>
            </a:r>
            <a:r>
              <a:rPr lang="en-US" b="1" dirty="0">
                <a:effectLst>
                  <a:outerShdw blurRad="38100" dist="38100" dir="2700000" algn="tl">
                    <a:srgbClr val="000000">
                      <a:alpha val="43137"/>
                    </a:srgbClr>
                  </a:outerShdw>
                </a:effectLst>
              </a:rPr>
              <a:t>PRR</a:t>
            </a:r>
            <a:r>
              <a:rPr lang="en-US" dirty="0">
                <a:effectLst>
                  <a:outerShdw blurRad="38100" dist="38100" dir="2700000" algn="tl">
                    <a:srgbClr val="000000">
                      <a:alpha val="43137"/>
                    </a:srgbClr>
                  </a:outerShdw>
                </a:effectLst>
              </a:rPr>
              <a:t>)</a:t>
            </a:r>
            <a:r>
              <a:rPr lang="en-US" dirty="0"/>
              <a:t>.</a:t>
            </a:r>
            <a:endParaRPr lang="ar-IQ"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214546" y="3643314"/>
            <a:ext cx="4695825" cy="2510036"/>
          </a:xfrm>
          <a:prstGeom prst="rect">
            <a:avLst/>
          </a:prstGeom>
        </p:spPr>
      </p:pic>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428604"/>
            <a:ext cx="8229600" cy="2286016"/>
          </a:xfrm>
        </p:spPr>
        <p:txBody>
          <a:bodyPr/>
          <a:lstStyle/>
          <a:p>
            <a:pPr algn="just" rtl="0">
              <a:buNone/>
            </a:pPr>
            <a:r>
              <a:rPr lang="en-US" dirty="0" smtClean="0"/>
              <a:t>		The </a:t>
            </a:r>
            <a:r>
              <a:rPr lang="en-US" dirty="0"/>
              <a:t>components of </a:t>
            </a:r>
            <a:r>
              <a:rPr lang="en-US" dirty="0" smtClean="0"/>
              <a:t>the innate </a:t>
            </a:r>
            <a:r>
              <a:rPr lang="en-US" dirty="0"/>
              <a:t>arm </a:t>
            </a:r>
            <a:r>
              <a:rPr lang="en-US" dirty="0" smtClean="0"/>
              <a:t>are </a:t>
            </a:r>
            <a:r>
              <a:rPr lang="en-US" dirty="0"/>
              <a:t>preformed and fully </a:t>
            </a:r>
            <a:r>
              <a:rPr lang="en-US" dirty="0" smtClean="0"/>
              <a:t>active, and they </a:t>
            </a:r>
            <a:r>
              <a:rPr lang="en-US" dirty="0"/>
              <a:t>can function immediately upon entry of </a:t>
            </a:r>
            <a:r>
              <a:rPr lang="en-US" dirty="0" smtClean="0"/>
              <a:t>the microorganisms. </a:t>
            </a:r>
          </a:p>
          <a:p>
            <a:pPr algn="just" rtl="0">
              <a:buNone/>
            </a:pPr>
            <a:endParaRPr lang="en-US" dirty="0"/>
          </a:p>
          <a:p>
            <a:pPr algn="just" rtl="0">
              <a:buNone/>
            </a:pPr>
            <a:endParaRPr lang="ar-IQ" dirty="0"/>
          </a:p>
        </p:txBody>
      </p:sp>
      <p:pic>
        <p:nvPicPr>
          <p:cNvPr id="1027" name="Picture 3"/>
          <p:cNvPicPr>
            <a:picLocks noChangeAspect="1" noChangeArrowheads="1"/>
          </p:cNvPicPr>
          <p:nvPr/>
        </p:nvPicPr>
        <p:blipFill>
          <a:blip r:embed="rId2"/>
          <a:srcRect/>
          <a:stretch>
            <a:fillRect/>
          </a:stretch>
        </p:blipFill>
        <p:spPr bwMode="auto">
          <a:xfrm>
            <a:off x="285720" y="3429000"/>
            <a:ext cx="8486775" cy="1928823"/>
          </a:xfrm>
          <a:prstGeom prst="rect">
            <a:avLst/>
          </a:prstGeom>
          <a:noFill/>
          <a:ln w="9525">
            <a:noFill/>
            <a:miter lim="800000"/>
            <a:headEnd/>
            <a:tailEnd/>
          </a:ln>
          <a:effectLst/>
        </p:spPr>
      </p:pic>
    </p:spTree>
  </p:cSld>
  <p:clrMapOvr>
    <a:masterClrMapping/>
  </p:clrMapOvr>
  <p:transition spd="slow">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151</Words>
  <Application>Microsoft Office PowerPoint</Application>
  <PresentationFormat>عرض على الشاشة (3:4)‏</PresentationFormat>
  <Paragraphs>37</Paragraphs>
  <Slides>26</Slides>
  <Notes>0</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ملتقى</vt:lpstr>
      <vt:lpstr>Introduction to  Immunology</vt:lpstr>
      <vt:lpstr>الشريحة 2</vt:lpstr>
      <vt:lpstr>الشريحة 3</vt:lpstr>
      <vt:lpstr>الشريحة 4</vt:lpstr>
      <vt:lpstr>الشريحة 5</vt:lpstr>
      <vt:lpstr>The second line of defense consists of: </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 Both the cell-mediated and antibody-mediated responses are characterized by 3 important features:</vt:lpstr>
      <vt:lpstr>الشريحة 25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Immunology</dc:title>
  <dc:creator>المحترف للحاسبات</dc:creator>
  <cp:lastModifiedBy>المحترف للحاسبات</cp:lastModifiedBy>
  <cp:revision>22</cp:revision>
  <dcterms:created xsi:type="dcterms:W3CDTF">2019-09-06T08:50:08Z</dcterms:created>
  <dcterms:modified xsi:type="dcterms:W3CDTF">2019-09-28T06:16:29Z</dcterms:modified>
</cp:coreProperties>
</file>